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264" r:id="rId5"/>
    <p:sldId id="296" r:id="rId6"/>
    <p:sldId id="297" r:id="rId7"/>
    <p:sldId id="300" r:id="rId8"/>
    <p:sldId id="298" r:id="rId9"/>
    <p:sldId id="269" r:id="rId10"/>
    <p:sldId id="289" r:id="rId11"/>
    <p:sldId id="266" r:id="rId12"/>
    <p:sldId id="286" r:id="rId13"/>
    <p:sldId id="287" r:id="rId14"/>
    <p:sldId id="292" r:id="rId15"/>
    <p:sldId id="294" r:id="rId16"/>
    <p:sldId id="299" r:id="rId17"/>
    <p:sldId id="301" r:id="rId18"/>
    <p:sldId id="302" r:id="rId19"/>
    <p:sldId id="304" r:id="rId20"/>
    <p:sldId id="307" r:id="rId21"/>
    <p:sldId id="310" r:id="rId22"/>
    <p:sldId id="285" r:id="rId23"/>
    <p:sldId id="311" r:id="rId24"/>
    <p:sldId id="308" r:id="rId25"/>
  </p:sldIdLst>
  <p:sldSz cx="9144000" cy="5143500" type="screen16x9"/>
  <p:notesSz cx="6858000" cy="9144000"/>
  <p:embeddedFontLst>
    <p:embeddedFont>
      <p:font typeface="Calibri" panose="020F0502020204030204" charset="0"/>
      <p:regular r:id="rId30"/>
    </p:embeddedFont>
  </p:embeddedFontLst>
  <p:custDataLst>
    <p:tags r:id="rId31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8" userDrawn="1">
          <p15:clr>
            <a:srgbClr val="A4A3A4"/>
          </p15:clr>
        </p15:guide>
        <p15:guide id="2" pos="29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B"/>
    <a:srgbClr val="FFFFFF"/>
    <a:srgbClr val="376092"/>
    <a:srgbClr val="6A9A9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 snapToGrid="0" showGuides="1">
      <p:cViewPr>
        <p:scale>
          <a:sx n="124" d="100"/>
          <a:sy n="124" d="100"/>
        </p:scale>
        <p:origin x="1254" y="372"/>
      </p:cViewPr>
      <p:guideLst>
        <p:guide orient="horz" pos="1598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C3FD802-5D00-4F40-B8C1-428FE3D75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54654-DF11-424C-AE32-CB9FACDFB0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93435" y="226906"/>
            <a:ext cx="8557130" cy="4689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pic>
        <p:nvPicPr>
          <p:cNvPr id="8" name="Picture 4" descr="C:\Users\Administrator\Desktop\06.pn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4076227" y="3504320"/>
            <a:ext cx="5067773" cy="16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8BDFF977-FFE5-4423-9813-6B8C01A25D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2AAD5707-BB42-4495-88D9-49A5D59E2C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6000">
        <p:blinds dir="vert"/>
      </p:transition>
    </mc:Choice>
    <mc:Fallback>
      <p:transition spd="slow" advTm="6000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Arial" panose="020B060402020209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Arial" panose="020B060402020209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49175" y="1173934"/>
            <a:ext cx="5232647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E-Commerce</a:t>
            </a:r>
            <a:endParaRPr lang="en-US" altLang="zh-CN" sz="6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02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44174" y="1074909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22"/>
          <p:cNvSpPr txBox="1"/>
          <p:nvPr/>
        </p:nvSpPr>
        <p:spPr>
          <a:xfrm>
            <a:off x="1655138" y="2514343"/>
            <a:ext cx="3559414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Web Programming</a:t>
            </a:r>
            <a:endParaRPr lang="en-US" altLang="zh-CN" sz="28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95747" y="2559870"/>
            <a:ext cx="819689" cy="469661"/>
            <a:chOff x="9995309" y="3523921"/>
            <a:chExt cx="1272906" cy="729343"/>
          </a:xfrm>
        </p:grpSpPr>
        <p:cxnSp>
          <p:nvCxnSpPr>
            <p:cNvPr id="17" name="直接连接符 16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18"/>
          <p:cNvSpPr txBox="1"/>
          <p:nvPr/>
        </p:nvSpPr>
        <p:spPr>
          <a:xfrm>
            <a:off x="648335" y="3763645"/>
            <a:ext cx="561467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Shukirillaev Mukhammadsodik</a:t>
            </a:r>
            <a:endParaRPr lang="en-US" altLang="zh-CN" sz="24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765875" y="4123694"/>
            <a:ext cx="223737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ID: 202438379</a:t>
            </a:r>
            <a:endParaRPr lang="en-US" altLang="zh-CN" sz="1100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42398" y="1007687"/>
            <a:ext cx="819689" cy="469661"/>
            <a:chOff x="9995309" y="3523921"/>
            <a:chExt cx="1272906" cy="729343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556000" y="213360"/>
            <a:ext cx="255714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Login &amp; Register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22100" y="60107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5-05-23 at 3.43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1535430"/>
            <a:ext cx="3136265" cy="3069590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4" name="Picture 3" descr="Screenshot 2025-05-23 at 3.45.13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0" y="1579880"/>
            <a:ext cx="2968625" cy="297307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50850" y="328930"/>
            <a:ext cx="182880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Home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shot 2025-05-23 at 3.46.4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1193165"/>
            <a:ext cx="6510655" cy="336994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2215" y="913765"/>
            <a:ext cx="6863080" cy="3077210"/>
          </a:xfrm>
          <a:prstGeom prst="rect">
            <a:avLst/>
          </a:prstGeom>
          <a:noFill/>
          <a:ln w="9525">
            <a:solidFill>
              <a:srgbClr val="00C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340995" y="252730"/>
            <a:ext cx="182880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Cart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Screenshot 2025-06-06 at 1.54.2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1167765"/>
            <a:ext cx="3935095" cy="2459990"/>
          </a:xfrm>
          <a:prstGeom prst="rect">
            <a:avLst/>
          </a:prstGeom>
          <a:ln>
            <a:solidFill>
              <a:srgbClr val="00C3AB"/>
            </a:solidFill>
          </a:ln>
        </p:spPr>
      </p:pic>
      <p:pic>
        <p:nvPicPr>
          <p:cNvPr id="4" name="Picture 3" descr="Screenshot 2025-06-06 at 1.55.39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1168400"/>
            <a:ext cx="3935095" cy="245935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340995" y="252730"/>
            <a:ext cx="286766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Purchase 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6-06 at 1.59.3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889635"/>
            <a:ext cx="6227445" cy="3891915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The stack works together as follows: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 handles the backend logic and database operations;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 processes the business logic;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SQLite stores all the data;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Pillow processes images;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HTML/CSS/JavaScript with Bootstrap creates a responsive, user-friendly interface;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these components are integrated through Django's template system and static file handling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User Authentication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Uses Django's built-in authentication system;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Features: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registration (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register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view);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Login/Logout functionality;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Protected routes using 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@login_required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decorator;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User-specific cart and orders;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Product Management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a) Models: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model with fields for name, price, image, description;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Category model for product categorization;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b) 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listing with filtering;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Category-based filtering;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Search functionality;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Product details view;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Shopping Cart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Models: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CartItem model linking users to products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Add to cart;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Update quantities;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Remove items;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Cart total calculation;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Real-time cart updates using AJAX;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Order Processing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Features: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Checkout process;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Cart clearing after successful order;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Order history (implied by the structure);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17195" y="234315"/>
            <a:ext cx="846582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Uses Django's built-in authentication system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Password validation rules: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Login/Logout redirects configured: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Screenshot 2025-06-06 at 2.38.0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807085"/>
            <a:ext cx="4743450" cy="1665605"/>
          </a:xfrm>
          <a:prstGeom prst="rect">
            <a:avLst/>
          </a:prstGeom>
        </p:spPr>
      </p:pic>
      <p:pic>
        <p:nvPicPr>
          <p:cNvPr id="4" name="Picture 3" descr="Screenshot 2025-06-06 at 2.40.3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3034665"/>
            <a:ext cx="3379470" cy="8953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4015" y="234315"/>
            <a:ext cx="4518660" cy="4446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Planned Features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A. Enhanced User Experience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User Profiles: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Order history;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Saved addresses;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Wishlist functionality;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Personal preferences;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Advanced Search: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Filters (price range, size, color);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Sort options;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Saved searches;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Reviews and Ratings: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Product reviews;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User ratings;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Photo reviews;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Review moderation;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89145" y="256540"/>
            <a:ext cx="377952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>
              <a:lnSpc>
                <a:spcPct val="120000"/>
              </a:lnSpc>
            </a:pPr>
            <a:r>
              <a:rPr lang="en-US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B. Payment and Checkout:</a:t>
            </a:r>
            <a:endParaRPr lang="en-US" altLang="en-US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Multiple Payment Gateways: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Stripe;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PayPal;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 Apple Pay/Google Pay;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Advanced Checkout: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Guest checkout;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Save for later;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Multiple shipping addresses;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Order Tracking: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Real-time tracking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Shipping notifications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Delivery estimates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>
              <a:lnSpc>
                <a:spcPct val="120000"/>
              </a:lnSpc>
            </a:pPr>
            <a:endParaRPr lang="en-US" altLang="en-US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C. Inventory Management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Stock Management: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Low stock alerts;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Back-in-stock notifications;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Bulk inventory updates;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914400" lvl="2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Variant Management: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Size variants;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Color options;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1371600" lvl="3" indent="457200">
              <a:lnSpc>
                <a:spcPct val="120000"/>
              </a:lnSpc>
            </a:pPr>
            <a:r>
              <a:rPr lang="en-US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Custom product options;</a:t>
            </a:r>
            <a:endParaRPr lang="en-US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234315"/>
            <a:ext cx="8430260" cy="463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 terminal, let’s understand what they are sending: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Picture 2" descr="Screenshot 2025-06-06 at 3.43.3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100"/>
            <a:ext cx="4004310" cy="232727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2977515" y="1729105"/>
            <a:ext cx="23177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94055" y="1729105"/>
            <a:ext cx="128841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026920" y="2536190"/>
            <a:ext cx="1969770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209290" y="1729105"/>
            <a:ext cx="39052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3" idx="1"/>
          </p:cNvCxnSpPr>
          <p:nvPr/>
        </p:nvCxnSpPr>
        <p:spPr>
          <a:xfrm flipH="1">
            <a:off x="1678305" y="743585"/>
            <a:ext cx="3134995" cy="9448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5" idx="1"/>
          </p:cNvCxnSpPr>
          <p:nvPr/>
        </p:nvCxnSpPr>
        <p:spPr>
          <a:xfrm flipH="1">
            <a:off x="3126740" y="1377950"/>
            <a:ext cx="1644650" cy="3257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618230" y="1798955"/>
            <a:ext cx="1108075" cy="4171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2"/>
          </p:cNvCxnSpPr>
          <p:nvPr/>
        </p:nvCxnSpPr>
        <p:spPr>
          <a:xfrm flipV="1">
            <a:off x="3011805" y="2684145"/>
            <a:ext cx="0" cy="553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4813300" y="490220"/>
            <a:ext cx="38271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timestamp of when the request was received and processed by the server.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771390" y="1020445"/>
            <a:ext cx="382714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HTTP status code returned by the server. </a:t>
            </a: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200</a:t>
            </a: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means "OK" or "Success", indicating that the request was successfully processed and the server provided the requested resource.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726305" y="1950720"/>
            <a:ext cx="38271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response body size was 24273 bytes.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726305" y="2311400"/>
            <a:ext cx="38271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response body size was 12 bytes.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 flipV="1">
            <a:off x="3735070" y="2158365"/>
            <a:ext cx="991235" cy="3028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s 19"/>
          <p:cNvSpPr/>
          <p:nvPr/>
        </p:nvSpPr>
        <p:spPr>
          <a:xfrm>
            <a:off x="3474720" y="2068195"/>
            <a:ext cx="231775" cy="1479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745490" y="3238500"/>
            <a:ext cx="45326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 query string. It's used to pass parameters to the server as part of the URL. In this case, a parameter named category is being sent with the value footwear.</a:t>
            </a:r>
            <a:endParaRPr lang="en-US" altLang="en-US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96875" y="1411605"/>
            <a:ext cx="3437255" cy="8210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en-US" sz="20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Reflects the project's core features:</a:t>
            </a:r>
            <a:endParaRPr lang="en-US" altLang="en-US" sz="20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805" y="2286635"/>
            <a:ext cx="3362325" cy="2279015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2000">
                <a:ea typeface="Arial" panose="020B0604020202090204" pitchFamily="34" charset="0"/>
              </a:rPr>
              <a:t>- User authentication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Product categorization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Shopping cart functionality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Image handling</a:t>
            </a:r>
            <a:endParaRPr lang="en-US" altLang="en-US" sz="2000">
              <a:ea typeface="Arial" panose="020B0604020202090204" pitchFamily="34" charset="0"/>
            </a:endParaRPr>
          </a:p>
          <a:p>
            <a:pPr algn="l"/>
            <a:r>
              <a:rPr lang="en-US" altLang="en-US" sz="2000">
                <a:ea typeface="Arial" panose="020B0604020202090204" pitchFamily="34" charset="0"/>
              </a:rPr>
              <a:t>- Responsive design</a:t>
            </a:r>
            <a:endParaRPr lang="en-US" altLang="en-US" sz="2000">
              <a:ea typeface="Arial" panose="020B060402020209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14780" y="283845"/>
            <a:ext cx="5853430" cy="88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en-US" sz="2400" b="1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ShopSmart: A Modern Django-Powered E-commerce Experience</a:t>
            </a:r>
            <a:endParaRPr lang="en-US" altLang="en-US" sz="2400" b="1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0" y="1076325"/>
            <a:ext cx="1434465" cy="3655695"/>
          </a:xfrm>
          <a:prstGeom prst="rect">
            <a:avLst/>
          </a:prstGeom>
        </p:spPr>
      </p:pic>
      <p:sp>
        <p:nvSpPr>
          <p:cNvPr id="9" name="矩形 13"/>
          <p:cNvSpPr/>
          <p:nvPr/>
        </p:nvSpPr>
        <p:spPr>
          <a:xfrm>
            <a:off x="3991610" y="1317625"/>
            <a:ext cx="1917700" cy="5194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l"/>
            <a:r>
              <a:rPr lang="en-US" altLang="en-US" sz="1200" b="1">
                <a:solidFill>
                  <a:srgbClr val="00C3AB"/>
                </a:solidFill>
                <a:latin typeface="Arial Bold" panose="020B0604020202090204" charset="0"/>
                <a:ea typeface="Arial" panose="020B0604020202090204" pitchFamily="34" charset="0"/>
                <a:cs typeface="Arial Bold" panose="020B0604020202090204" charset="0"/>
                <a:sym typeface="+mn-ea"/>
              </a:rPr>
              <a:t>Here is the whole structure of the project</a:t>
            </a:r>
            <a:endParaRPr lang="en-US" altLang="en-US" sz="1200" b="1" dirty="0">
              <a:solidFill>
                <a:srgbClr val="00C3AB"/>
              </a:solidFill>
              <a:latin typeface="Arial Bold" panose="020B0604020202090204" charset="0"/>
              <a:ea typeface="Arial" panose="020B0604020202090204" pitchFamily="3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14445" y="2586355"/>
            <a:ext cx="2564765" cy="1979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Technology Stack</a:t>
            </a:r>
            <a:endParaRPr lang="en-US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 5.0.1;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SQLite Database;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Pillow (Image Processing);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HTML/CSS/JavaScript;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Bootstrap;</a:t>
            </a:r>
            <a:endParaRPr lang="en-US" alt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Demo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2"/>
          <p:cNvSpPr txBox="1"/>
          <p:nvPr/>
        </p:nvSpPr>
        <p:spPr>
          <a:xfrm>
            <a:off x="412115" y="4423410"/>
            <a:ext cx="8571865" cy="584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en-US" sz="1600" dirty="0" smtClean="0">
                <a:solidFill>
                  <a:schemeClr val="bg1"/>
                </a:solidFill>
              </a:rPr>
              <a:t>https://github.com/McLight-Note/Web_Programming-Class_Project/tree/main/class_project</a:t>
            </a:r>
            <a:endParaRPr lang="en-US" altLang="en-US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References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Box 2"/>
          <p:cNvSpPr txBox="1"/>
          <p:nvPr/>
        </p:nvSpPr>
        <p:spPr>
          <a:xfrm>
            <a:off x="373380" y="3173730"/>
            <a:ext cx="6042660" cy="1788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My Github: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https://github.com/McLight-Note/Web_Programming-Class_Project/tree/main/class_project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JavaScript Course: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https://www.youtube.com/watch?v=Ihy0QziLDf0&amp;list=PLZPZq0r_RZOO1zkgO4bIdfuLpizCeHYKv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Django Course: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https://www.youtube.com/watch?v=3EzKBFc9_MQ&amp;list=PL4cUxeGkcC9iqfAag3a_BKEX1N43uJutw</a:t>
            </a:r>
            <a:endParaRPr lang="en-US" altLang="en-US" sz="1000" dirty="0" smtClean="0">
              <a:solidFill>
                <a:schemeClr val="bg1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000" dirty="0" smtClean="0">
                <a:solidFill>
                  <a:schemeClr val="bg1"/>
                </a:solidFill>
              </a:rPr>
              <a:t>ChatGPT</a:t>
            </a:r>
            <a:endParaRPr lang="en-US" altLang="en-US" sz="1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334" y="1389086"/>
            <a:ext cx="6512345" cy="167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Thank you</a:t>
            </a:r>
            <a:endParaRPr lang="en-US" altLang="zh-CN" sz="80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16" name="Picture 2" descr="C:\Users\Administrator\Desktop\0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02346" y="1412138"/>
            <a:ext cx="1485911" cy="1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2"/>
          <p:cNvSpPr txBox="1"/>
          <p:nvPr/>
        </p:nvSpPr>
        <p:spPr>
          <a:xfrm>
            <a:off x="1678190" y="2637287"/>
            <a:ext cx="3559414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Everyone</a:t>
            </a:r>
            <a:endParaRPr lang="en-US" altLang="zh-CN" sz="36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18799" y="2782706"/>
            <a:ext cx="819689" cy="469661"/>
            <a:chOff x="9995309" y="3523921"/>
            <a:chExt cx="1272906" cy="729343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10"/>
          <p:cNvSpPr txBox="1"/>
          <p:nvPr/>
        </p:nvSpPr>
        <p:spPr>
          <a:xfrm>
            <a:off x="1358192" y="3150413"/>
            <a:ext cx="3067812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Shukirillaev Mukhammadsodik</a:t>
            </a:r>
            <a:endParaRPr lang="en-US" altLang="zh-CN" sz="1100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965450" y="1230523"/>
            <a:ext cx="819689" cy="469661"/>
            <a:chOff x="9995309" y="3523921"/>
            <a:chExt cx="1272906" cy="729343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9995309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0538872" y="3523921"/>
              <a:ext cx="729343" cy="72934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Django 5.0.1</a:t>
            </a:r>
            <a:endParaRPr lang="en-US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High-level Python web framework that follows the Model-View-Template (MVT) pattern;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Provides built-in security features, admin interface, and ORM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(Object-Relational Mapping);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Handling:</a:t>
            </a:r>
            <a:endParaRPr lang="en-US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URL routing (as seen in </a:t>
            </a: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urls.py</a:t>
            </a: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Template rendering (using </a:t>
            </a: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base.html</a:t>
            </a: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 templates);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Database operations through models;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en-US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authentication and session management;</a:t>
            </a:r>
            <a:endParaRPr lang="en-US" altLang="en-US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6630" y="120904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535545" y="262509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535545" y="165989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176530"/>
            <a:ext cx="6924040" cy="4738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Python, the fundamental programming language employed throughout the project, serves as the backbone for all backend logic, encompassing the following functionalities: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View functions defined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views.py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Model definitions;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Business logic;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Data processing;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Utilizing SQLite Database, a lightweight and serverless database, the project effectively stores the following data: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Product information;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data;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Cart items;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Order history;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Django’s ORM facilitates seamless management of the database, enabling straightforward execution of CRUD operations.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6760" y="88900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312660" y="2410460"/>
            <a:ext cx="662305" cy="15684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7047865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Main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 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Project Structure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ecommerce/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main project directory;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shop/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main application directory;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manage.py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Django's command-line utility for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administrative tasks;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db.sqlite3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The SQLite database file;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requirements.txt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Python package dependencies;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Pipfile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Pipenv dependency management file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20000"/>
              </a:lnSpc>
            </a:pP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Static and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 </a:t>
            </a:r>
            <a:r>
              <a:rPr lang="en-US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Media Files:</a:t>
            </a:r>
            <a:endParaRPr lang="en-US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static/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static files (CSS, JavaScript, images);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staticfiles/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Collected static files (generated by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collectstatic);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media/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user-uploaded files;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20000"/>
              </a:lnSpc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item_pictures/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Directory for product images</a:t>
            </a:r>
            <a:endParaRPr lang="en-US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5360" y="744220"/>
            <a:ext cx="1434465" cy="365569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360285" y="862965"/>
            <a:ext cx="720725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345680" y="1510030"/>
            <a:ext cx="513080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7349490" y="3274695"/>
            <a:ext cx="1022985" cy="989965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47345" y="308610"/>
            <a:ext cx="8430260" cy="4507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Pillow (Image Processing):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A Python imaging library that handles image processing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Here it is used for: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Processing product images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Image resizing and optimization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Thumbnail generation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indent="457200">
              <a:lnSpc>
                <a:spcPct val="130000"/>
              </a:lnSpc>
            </a:pPr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HTML/CSS/JavaScript:</a:t>
            </a: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HTML: Used for structuring web pages (as seen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base.html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CSS: Styling application (referenced in </a:t>
            </a:r>
            <a:r>
              <a:rPr lang="en-US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 Italic" panose="020B0604020202090204" charset="0"/>
                <a:cs typeface="Arial Italic" panose="020B0604020202090204" charset="0"/>
              </a:rPr>
              <a:t>style.css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JavaScript: Adding interactivity, like: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Cart updates without page refresh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Dynamic content loading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Form validation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User interface enhancements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457200">
              <a:lnSpc>
                <a:spcPct val="130000"/>
              </a:lnSpc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Screenshot 2025-05-23 at 2.19.1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0240" y="826770"/>
            <a:ext cx="1434465" cy="36556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7414260" y="3225165"/>
            <a:ext cx="513080" cy="148590"/>
          </a:xfrm>
          <a:prstGeom prst="rect">
            <a:avLst/>
          </a:prstGeom>
          <a:ln w="28575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337175" y="762000"/>
            <a:ext cx="3303905" cy="1410970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sym typeface="+mn-ea"/>
              </a:rPr>
              <a:t>Project Setup &amp; Environment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5135" y="220345"/>
            <a:ext cx="4440555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Activate the virtual environment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7" name="文本框 13"/>
          <p:cNvSpPr txBox="1"/>
          <p:nvPr/>
        </p:nvSpPr>
        <p:spPr>
          <a:xfrm>
            <a:off x="620395" y="3511550"/>
            <a:ext cx="2484755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Install Django in environment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6-06 at 1.37.4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608330"/>
            <a:ext cx="4892040" cy="1963420"/>
          </a:xfrm>
          <a:prstGeom prst="rect">
            <a:avLst/>
          </a:prstGeom>
        </p:spPr>
      </p:pic>
      <p:pic>
        <p:nvPicPr>
          <p:cNvPr id="3" name="Picture 2" descr="Screenshot 2025-06-06 at 1.39.18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0" y="2726055"/>
            <a:ext cx="4752975" cy="187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840095" y="0"/>
            <a:ext cx="3303905" cy="1410970"/>
          </a:xfrm>
          <a:prstGeom prst="rect">
            <a:avLst/>
          </a:prstGeom>
          <a:solidFill>
            <a:srgbClr val="00C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sym typeface="+mn-ea"/>
              </a:rPr>
              <a:t>Project Setup &amp; Environment</a:t>
            </a:r>
            <a:endParaRPr lang="en-US" altLang="en-US" sz="3200" b="1" dirty="0" smtClean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sym typeface="+mn-ea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1121410" y="2955290"/>
            <a:ext cx="3427730" cy="391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Finally, run the development server:</a:t>
            </a:r>
            <a:endParaRPr lang="en-US" altLang="en-US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6-06 at 1.41.4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1487170"/>
            <a:ext cx="5673725" cy="908050"/>
          </a:xfrm>
          <a:prstGeom prst="rect">
            <a:avLst/>
          </a:prstGeom>
        </p:spPr>
      </p:pic>
      <p:sp>
        <p:nvSpPr>
          <p:cNvPr id="5" name="文本框 13"/>
          <p:cNvSpPr txBox="1"/>
          <p:nvPr/>
        </p:nvSpPr>
        <p:spPr>
          <a:xfrm>
            <a:off x="1121477" y="814366"/>
            <a:ext cx="2256659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Installing Pillow</a:t>
            </a:r>
            <a:endParaRPr lang="en-US" altLang="en-US" sz="1600" dirty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6" name="Picture 5" descr="Screenshot 2025-06-06 at 1.43.0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10" y="3475355"/>
            <a:ext cx="6153785" cy="125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2800985" y="82550"/>
            <a:ext cx="308546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00C3AB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Main Page</a:t>
            </a:r>
            <a:endParaRPr lang="en-US" altLang="zh-CN" sz="4000" b="1" spc="300" dirty="0" smtClean="0">
              <a:solidFill>
                <a:srgbClr val="00C3AB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2215" y="3594468"/>
            <a:ext cx="1492651" cy="820317"/>
            <a:chOff x="6976585" y="546011"/>
            <a:chExt cx="1729623" cy="9505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6976585" y="546011"/>
              <a:ext cx="1189414" cy="950550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900459" y="546011"/>
              <a:ext cx="805749" cy="643934"/>
            </a:xfrm>
            <a:prstGeom prst="line">
              <a:avLst/>
            </a:prstGeom>
            <a:ln w="9525">
              <a:solidFill>
                <a:srgbClr val="00C3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87231" y="1898165"/>
            <a:ext cx="2256659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</a:rPr>
              <a:t>You need to login to buy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6-06 at 1.46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855" y="716280"/>
            <a:ext cx="6617970" cy="4136390"/>
          </a:xfrm>
          <a:prstGeom prst="rect">
            <a:avLst/>
          </a:prstGeom>
          <a:ln>
            <a:solidFill>
              <a:srgbClr val="00C3AB"/>
            </a:solidFill>
          </a:ln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ULTRA_SCORM_COURSE_ID" val="B09F6C8B-BCC8-4892-B810-0D2DFF84CA9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776"/>
</p:tagLst>
</file>

<file path=ppt/theme/theme1.xml><?xml version="1.0" encoding="utf-8"?>
<a:theme xmlns:a="http://schemas.openxmlformats.org/drawingml/2006/main" name="Office Theme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5626</Words>
  <Application>WPS Presentation</Application>
  <PresentationFormat>全屏显示(16:9)</PresentationFormat>
  <Paragraphs>237</Paragraphs>
  <Slides>22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Arial Bold</vt:lpstr>
      <vt:lpstr>Arial Italic</vt:lpstr>
      <vt:lpstr>Microsoft YaHei</vt:lpstr>
      <vt:lpstr>汉仪旗黑</vt:lpstr>
      <vt:lpstr>Arial Unicode MS</vt:lpstr>
      <vt:lpstr>SimSun</vt:lpstr>
      <vt:lpstr>宋体-简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rs-idea</dc:title>
  <dc:creator>rs-idea</dc:creator>
  <cp:lastModifiedBy>Muhammadsodiq Shukurillayev</cp:lastModifiedBy>
  <cp:revision>139</cp:revision>
  <dcterms:created xsi:type="dcterms:W3CDTF">2025-06-12T01:16:11Z</dcterms:created>
  <dcterms:modified xsi:type="dcterms:W3CDTF">2025-06-12T01:16:11Z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1033-6.14.0.8718</vt:lpwstr>
  </property>
  <property fmtid="{D5CDD505-2E9C-101B-9397-08002B2CF9AE}" pid="3" name="ICV">
    <vt:lpwstr>D96E9D2D4F71CC1922FA2F6877740A9F_41</vt:lpwstr>
  </property>
</Properties>
</file>